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50883-763B-0CD3-0F2D-AB2E3779BE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44BEB7-A535-D9AE-437A-8681218C99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31805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9212F-657E-8FE3-B445-87BF6F471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4CF76C-3012-0ABC-14DF-B5ADA175CA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2798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2ED3B5-2B9A-0935-8DA8-A99FB579AC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91C25A-1153-DE7C-A299-7B6520ABCF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6232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E0D31-9A9F-2FD3-062B-E3FD505C36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8736BE-42F9-2D82-8B10-6355BE84AD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362482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90AAC-0B64-9AB4-6DDA-2801D6CFA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6148E-D3D8-110A-50EA-A737927CF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927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2EE63-9F26-4ACF-932E-BD6331C31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4E5E0C-2D1E-49CA-AA73-EF9C3034DD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1741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8B9E4-EDDD-31A8-F44F-21D1D9DD6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5B6AF-2102-F0C3-7A5A-56A27C8188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4C6670-A01F-497E-B3A1-47A923C7F6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8792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8E418-A637-9ACB-8035-4AAB04712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00758-BA41-3BAE-B487-403E7CBDC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D9F049-8DAC-CD31-AD57-5D9669C38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1DEF6E-347A-2C27-1F26-7CC5C60226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014AD9-11E6-1350-C52E-C5C3CADE3C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7402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68E45-91BD-1932-ED96-19779E023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70979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365923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9CD59-E3AE-299F-7C9B-6D8CCA367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ACA5-E5B8-A5AD-8EDB-19E1DFC9F6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9284DA-41BE-549F-49CE-2BBB873063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9422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92036-4952-9433-6CBE-2BB51BBC9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3C27B-DAB6-F1FA-CDE4-16EE475DC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2580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27765-96D4-714C-3D7D-830D3E400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1E623E-0F51-028C-FD22-0E08633C4A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12859B-FF1B-DDD0-1E27-D0564B7110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0542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915AA-0527-85A4-FA46-E1B693FBA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2E2142-87ED-6B79-63D3-D8262F6E45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97889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9ED957-C784-9D5E-39C1-80B41A6508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070B0E-0462-8465-3B83-936E83A5B0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1934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62DFC-A5E8-F446-75D5-D4940EA41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BD0017-E8EC-E8A5-7AE9-71004D9F3F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6418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8BA5C-9FED-28BC-6212-3863C07A6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219E5-6711-6662-71BA-CDCAB3C5F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BF22DB-FB1D-43DC-1030-9B81182251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2607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9E306-8A64-4E31-9A54-AE7DA7C20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4E5752-853D-F173-D295-9F9B33F5A2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FC4A23-D7EF-AF6D-9554-6C49C9E007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8131DE-D640-A4D1-566B-95DE22AA4D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F5274E-FA5B-3DAA-16BA-778A92D2CA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9764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ABC5D-B4D5-858B-5C74-51215D177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563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95242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67453-AED2-02DF-6528-BA92C85CB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E105C-3FAF-920F-64B0-B67AB74D0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CCE310-CDFB-F58A-98C7-EAA308586D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6180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C5462-BBB1-D5CA-5E64-CF18AC8C0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673ACC-85EA-D414-6D04-B56EA78A10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82500C-4992-8B0F-728A-A7CAD6B29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8416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1AAB7E4A-6A82-6798-93D2-DCDFA38BB27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12560" y="5778000"/>
            <a:ext cx="598680" cy="720000"/>
          </a:xfrm>
          <a:prstGeom prst="rect">
            <a:avLst/>
          </a:prstGeom>
        </p:spPr>
      </p:pic>
      <p:pic>
        <p:nvPicPr>
          <p:cNvPr id="3" name="" descr="Page {{#}} of {{##}}">
            <a:extLst>
              <a:ext uri="{FF2B5EF4-FFF2-40B4-BE49-F238E27FC236}">
                <a16:creationId xmlns:a16="http://schemas.microsoft.com/office/drawing/2014/main" id="{4FB39C99-B9FD-4ED2-92CD-38DA4F858FC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65520" y="648000"/>
            <a:ext cx="1536480" cy="432000"/>
          </a:xfrm>
          <a:prstGeom prst="rect">
            <a:avLst/>
          </a:prstGeom>
        </p:spPr>
      </p:pic>
      <p:pic>
        <p:nvPicPr>
          <p:cNvPr id="4" name="" descr="   All about Fairtrade">
            <a:extLst>
              <a:ext uri="{FF2B5EF4-FFF2-40B4-BE49-F238E27FC236}">
                <a16:creationId xmlns:a16="http://schemas.microsoft.com/office/drawing/2014/main" id="{8A81DD99-BB46-07E6-555D-A0C18C796C4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-10800" y="-10800"/>
            <a:ext cx="12213720" cy="7437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0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fairtrade  All About Fairtrade">
            <a:extLst>
              <a:ext uri="{FF2B5EF4-FFF2-40B4-BE49-F238E27FC236}">
                <a16:creationId xmlns:a16="http://schemas.microsoft.com/office/drawing/2014/main" id="{4BF072AA-BFD1-6171-E170-3CCAC8CD3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00" y="421200"/>
            <a:ext cx="12213720" cy="6447600"/>
          </a:xfrm>
          <a:prstGeom prst="rect">
            <a:avLst/>
          </a:prstGeom>
        </p:spPr>
      </p:pic>
      <p:pic>
        <p:nvPicPr>
          <p:cNvPr id="3" name="">
            <a:extLst>
              <a:ext uri="{FF2B5EF4-FFF2-40B4-BE49-F238E27FC236}">
                <a16:creationId xmlns:a16="http://schemas.microsoft.com/office/drawing/2014/main" id="{54296AD2-1A4D-5A91-EF98-A6731432C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800" y="-10800"/>
            <a:ext cx="12213720" cy="453600"/>
          </a:xfrm>
          <a:prstGeom prst="rect">
            <a:avLst/>
          </a:prstGeom>
        </p:spPr>
      </p:pic>
      <p:pic>
        <p:nvPicPr>
          <p:cNvPr id="4" name="" descr="Made in InPrint 3 with Widgit Symbols: widgit.com">
            <a:extLst>
              <a:ext uri="{FF2B5EF4-FFF2-40B4-BE49-F238E27FC236}">
                <a16:creationId xmlns:a16="http://schemas.microsoft.com/office/drawing/2014/main" id="{ECB00355-DAE3-76F6-E2A1-C4F133EC84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5440" y="6498000"/>
            <a:ext cx="4880520" cy="211680"/>
          </a:xfrm>
          <a:prstGeom prst="rect">
            <a:avLst/>
          </a:prstGeom>
        </p:spPr>
      </p:pic>
      <p:pic>
        <p:nvPicPr>
          <p:cNvPr id="5" name="" descr="For more information please see last slide">
            <a:extLst>
              <a:ext uri="{FF2B5EF4-FFF2-40B4-BE49-F238E27FC236}">
                <a16:creationId xmlns:a16="http://schemas.microsoft.com/office/drawing/2014/main" id="{EB47D867-1666-8642-9488-1E1180399D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4439" y="6498000"/>
            <a:ext cx="2490119" cy="2080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The Fairtrade Foundation looks after Fairtrade in the UK.&#10;The Fairtrade Foundation was established in 1992. &#10;The Fairtrade Foundation certifies that a product has met Fairtrade standards.&#10;This means that a farmer has received a fair wage for their crops. ">
            <a:extLst>
              <a:ext uri="{FF2B5EF4-FFF2-40B4-BE49-F238E27FC236}">
                <a16:creationId xmlns:a16="http://schemas.microsoft.com/office/drawing/2014/main" id="{0D671F95-C085-855F-ACA6-2C109308E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8447400" cy="5097600"/>
          </a:xfrm>
          <a:prstGeom prst="rect">
            <a:avLst/>
          </a:prstGeom>
        </p:spPr>
      </p:pic>
      <p:pic>
        <p:nvPicPr>
          <p:cNvPr id="3" name="" descr="Fairtrade">
            <a:extLst>
              <a:ext uri="{FF2B5EF4-FFF2-40B4-BE49-F238E27FC236}">
                <a16:creationId xmlns:a16="http://schemas.microsoft.com/office/drawing/2014/main" id="{987934C3-6F40-014F-4B28-79F4EA1569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1120" y="1283400"/>
            <a:ext cx="342180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The Fairtrade Mark is a label used  to identify Fairtrade products.&#10;The Fairtrade Mark shows that a farmer has been paid fairly.&#10;There are many Fairtrade products available to buy.&#10;Fairtrade products include bananas, flowers and clothes.">
            <a:extLst>
              <a:ext uri="{FF2B5EF4-FFF2-40B4-BE49-F238E27FC236}">
                <a16:creationId xmlns:a16="http://schemas.microsoft.com/office/drawing/2014/main" id="{90DCE749-BF5A-351A-A529-ABB7BD58E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fairtrade products">
            <a:extLst>
              <a:ext uri="{FF2B5EF4-FFF2-40B4-BE49-F238E27FC236}">
                <a16:creationId xmlns:a16="http://schemas.microsoft.com/office/drawing/2014/main" id="{83768C5B-F2EF-8C6A-F4F5-1797AB74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Buying Fairtrade products is good for farmers. &#10;It means that more companies support Fairtrade. &#10;Companies like to keep their customers happy. &#10;Buying Fairtrade products helps contribute to a fairer world.">
            <a:extLst>
              <a:ext uri="{FF2B5EF4-FFF2-40B4-BE49-F238E27FC236}">
                <a16:creationId xmlns:a16="http://schemas.microsoft.com/office/drawing/2014/main" id="{EA25B0E2-5528-37F8-D22F-20018F24A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fairer world">
            <a:extLst>
              <a:ext uri="{FF2B5EF4-FFF2-40B4-BE49-F238E27FC236}">
                <a16:creationId xmlns:a16="http://schemas.microsoft.com/office/drawing/2014/main" id="{A43C5753-ADE3-D6C9-34CD-6ADC88215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Fairtrade Fairtrade Foundation Fairtrade products fair world Fairtrade Mark fair wages">
            <a:extLst>
              <a:ext uri="{FF2B5EF4-FFF2-40B4-BE49-F238E27FC236}">
                <a16:creationId xmlns:a16="http://schemas.microsoft.com/office/drawing/2014/main" id="{2F42A8CB-6F52-FC1F-D450-CBBA71139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40" y="956879"/>
            <a:ext cx="10641240" cy="56091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basic needs farmer crops products producer consumer">
            <a:extLst>
              <a:ext uri="{FF2B5EF4-FFF2-40B4-BE49-F238E27FC236}">
                <a16:creationId xmlns:a16="http://schemas.microsoft.com/office/drawing/2014/main" id="{A0A5FAAE-4E56-D1A6-0593-9F5C54097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40" y="956879"/>
            <a:ext cx="10641240" cy="560916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choices company supply chain cocoa trade chocolate">
            <a:extLst>
              <a:ext uri="{FF2B5EF4-FFF2-40B4-BE49-F238E27FC236}">
                <a16:creationId xmlns:a16="http://schemas.microsoft.com/office/drawing/2014/main" id="{57AE85CB-B083-0992-1C8A-107636B0F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40" y="956879"/>
            <a:ext cx="10641240" cy="560916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All About Fairtrade&#10;Symbol Presentation&#10;&#10;Published by Widgit Software Ltd&#10;© Widgit Software Ltd {{yyyy}}&#10;&#10;Widgit Symbols © Widgit Software Ltd 2002 - {{yyyy}}&#10;&#10;Tel:  01926 333680&#10;Email:  info@widgit.com&#10;Web:  www.widgit.com&#10;&#10;This resource was created in partnership with The Fairtrade Foundation &#10;www.fairtrade.org.uk &#10;&#10;All of the materials are copyright. Files and documents printed from those files may be used within the purchasing organisation.  They may not be passed to other centres. ">
            <a:extLst>
              <a:ext uri="{FF2B5EF4-FFF2-40B4-BE49-F238E27FC236}">
                <a16:creationId xmlns:a16="http://schemas.microsoft.com/office/drawing/2014/main" id="{F4A9AD79-BDCC-C5F1-6382-779D5CEE29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279" y="860760"/>
            <a:ext cx="6354360" cy="6008040"/>
          </a:xfrm>
          <a:prstGeom prst="rect">
            <a:avLst/>
          </a:prstGeom>
        </p:spPr>
      </p:pic>
      <p:pic>
        <p:nvPicPr>
          <p:cNvPr id="3" name="">
            <a:extLst>
              <a:ext uri="{FF2B5EF4-FFF2-40B4-BE49-F238E27FC236}">
                <a16:creationId xmlns:a16="http://schemas.microsoft.com/office/drawing/2014/main" id="{74CDE7C6-173D-3848-2658-4C48EA2FAD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6480" y="3290040"/>
            <a:ext cx="1115640" cy="1344239"/>
          </a:xfrm>
          <a:prstGeom prst="rect">
            <a:avLst/>
          </a:prstGeom>
        </p:spPr>
      </p:pic>
      <p:pic>
        <p:nvPicPr>
          <p:cNvPr id="4" name="">
            <a:extLst>
              <a:ext uri="{FF2B5EF4-FFF2-40B4-BE49-F238E27FC236}">
                <a16:creationId xmlns:a16="http://schemas.microsoft.com/office/drawing/2014/main" id="{32CCD002-9720-517F-B535-5849CD6368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2120" y="4905000"/>
            <a:ext cx="1800000" cy="1218239"/>
          </a:xfrm>
          <a:prstGeom prst="rect">
            <a:avLst/>
          </a:prstGeom>
        </p:spPr>
      </p:pic>
      <p:pic>
        <p:nvPicPr>
          <p:cNvPr id="5" name="" descr="www.widgit.com">
            <a:extLst>
              <a:ext uri="{FF2B5EF4-FFF2-40B4-BE49-F238E27FC236}">
                <a16:creationId xmlns:a16="http://schemas.microsoft.com/office/drawing/2014/main" id="{8A572777-8F13-F23A-F2AC-2F517A28CA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42120" y="5851080"/>
            <a:ext cx="1798560" cy="270360"/>
          </a:xfrm>
          <a:prstGeom prst="rect">
            <a:avLst/>
          </a:prstGeom>
        </p:spPr>
      </p:pic>
      <p:pic>
        <p:nvPicPr>
          <p:cNvPr id="6" name="">
            <a:extLst>
              <a:ext uri="{FF2B5EF4-FFF2-40B4-BE49-F238E27FC236}">
                <a16:creationId xmlns:a16="http://schemas.microsoft.com/office/drawing/2014/main" id="{0FD1D307-DDCA-51EF-A829-07F507524F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800" y="-10800"/>
            <a:ext cx="12213720" cy="561600"/>
          </a:xfrm>
          <a:prstGeom prst="rect">
            <a:avLst/>
          </a:prstGeom>
        </p:spPr>
      </p:pic>
      <p:pic>
        <p:nvPicPr>
          <p:cNvPr id="7" name="" descr="Presentation Export is available to subscribers on Standard, Pro and Site plans, with InPrint version 3.7. For more information visit: www.widgit.com/presentation">
            <a:extLst>
              <a:ext uri="{FF2B5EF4-FFF2-40B4-BE49-F238E27FC236}">
                <a16:creationId xmlns:a16="http://schemas.microsoft.com/office/drawing/2014/main" id="{C13A5E35-B806-5081-7596-F383E3F879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80320" y="1042920"/>
            <a:ext cx="3961440" cy="7876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In the UK we have many shops and supermarkets. &#10;It is very easy to buy a wide variety of foods. &#10;Have you ever wondered where your food comes from?&#10;Food has often travelled many miles to reach us.">
            <a:extLst>
              <a:ext uri="{FF2B5EF4-FFF2-40B4-BE49-F238E27FC236}">
                <a16:creationId xmlns:a16="http://schemas.microsoft.com/office/drawing/2014/main" id="{A7E412F6-2A45-122F-CB01-C0CC93490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wondered">
            <a:extLst>
              <a:ext uri="{FF2B5EF4-FFF2-40B4-BE49-F238E27FC236}">
                <a16:creationId xmlns:a16="http://schemas.microsoft.com/office/drawing/2014/main" id="{85507660-2D65-C1AD-2A52-0A5BBEC60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We make choices about the food we buy. &#10;These choices depend on taste, quality and price. &#10;These choices affect the people who grow our food.&#10;Fairtrade encourages us to think about these choices. ">
            <a:extLst>
              <a:ext uri="{FF2B5EF4-FFF2-40B4-BE49-F238E27FC236}">
                <a16:creationId xmlns:a16="http://schemas.microsoft.com/office/drawing/2014/main" id="{68E1B6D1-EB48-10B9-55E2-B8B30329E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these choices">
            <a:extLst>
              <a:ext uri="{FF2B5EF4-FFF2-40B4-BE49-F238E27FC236}">
                <a16:creationId xmlns:a16="http://schemas.microsoft.com/office/drawing/2014/main" id="{F1A8046F-8A38-77E5-6BDC-A8558D539D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Farmers around the world work hard to grow crops.&#10;The crops they grow provide the food we eat. &#10;The crops they grow include cocoa and sugar cane. &#10;Farmers that grow crops are called producers. ">
            <a:extLst>
              <a:ext uri="{FF2B5EF4-FFF2-40B4-BE49-F238E27FC236}">
                <a16:creationId xmlns:a16="http://schemas.microsoft.com/office/drawing/2014/main" id="{B3DBB348-04C2-F40D-A305-9CE3A7229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farmers">
            <a:extLst>
              <a:ext uri="{FF2B5EF4-FFF2-40B4-BE49-F238E27FC236}">
                <a16:creationId xmlns:a16="http://schemas.microsoft.com/office/drawing/2014/main" id="{F89A2530-7662-60E1-AE76-9DF52FA81E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Large companies buy crops from farmers.&#10;The crops can be used to make products. &#10;The crop cocoa is used to make chocolate. &#10;People that buy products are called consumers.   ">
            <a:extLst>
              <a:ext uri="{FF2B5EF4-FFF2-40B4-BE49-F238E27FC236}">
                <a16:creationId xmlns:a16="http://schemas.microsoft.com/office/drawing/2014/main" id="{230B916F-463D-4527-FF97-774C048FD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cocoa is used to make chocolate">
            <a:extLst>
              <a:ext uri="{FF2B5EF4-FFF2-40B4-BE49-F238E27FC236}">
                <a16:creationId xmlns:a16="http://schemas.microsoft.com/office/drawing/2014/main" id="{EFA63B37-B32B-8E2C-66E8-F226B3FB4F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A supply chain represents the journey of a product. &#10;The supply chain begins with the farmers. &#10;The supply chain ends with the consumer.&#10;A supply chain can be long or short.   ">
            <a:extLst>
              <a:ext uri="{FF2B5EF4-FFF2-40B4-BE49-F238E27FC236}">
                <a16:creationId xmlns:a16="http://schemas.microsoft.com/office/drawing/2014/main" id="{6875E30F-8495-B109-80FB-2EAAD9172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supply chain">
            <a:extLst>
              <a:ext uri="{FF2B5EF4-FFF2-40B4-BE49-F238E27FC236}">
                <a16:creationId xmlns:a16="http://schemas.microsoft.com/office/drawing/2014/main" id="{470814C7-C241-1167-BE93-42B3884B05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Buying and selling products is called trade. &#10;Companies buy crops from the farmers. &#10;Crops can be made into products. &#10;Companies often pay the farmers very little money.">
            <a:extLst>
              <a:ext uri="{FF2B5EF4-FFF2-40B4-BE49-F238E27FC236}">
                <a16:creationId xmlns:a16="http://schemas.microsoft.com/office/drawing/2014/main" id="{674BB3AD-3A91-C404-AFBC-C773593D2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trade">
            <a:extLst>
              <a:ext uri="{FF2B5EF4-FFF2-40B4-BE49-F238E27FC236}">
                <a16:creationId xmlns:a16="http://schemas.microsoft.com/office/drawing/2014/main" id="{287FB448-FB33-1A10-494C-43B5907F23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If farmers receive low wages, life can be hard. &#10;They do not have enough money to pay for basic needs.&#10;Basic needs include a safe home and clean water. &#10;Basic needs also include access to education.">
            <a:extLst>
              <a:ext uri="{FF2B5EF4-FFF2-40B4-BE49-F238E27FC236}">
                <a16:creationId xmlns:a16="http://schemas.microsoft.com/office/drawing/2014/main" id="{DEF8F08C-5250-40E6-B3A9-01E66904D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basic needs">
            <a:extLst>
              <a:ext uri="{FF2B5EF4-FFF2-40B4-BE49-F238E27FC236}">
                <a16:creationId xmlns:a16="http://schemas.microsoft.com/office/drawing/2014/main" id="{DE39185D-B05D-FF12-1BD9-B213CCE84C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Fairtrade aims to ensure a fairer trade for farmers. &#10;Fairtrade ensures farmers are paid fairly for their crops.&#10;Farmers receive a fair wage. &#10;Farmers can afford better living and working conditions.">
            <a:extLst>
              <a:ext uri="{FF2B5EF4-FFF2-40B4-BE49-F238E27FC236}">
                <a16:creationId xmlns:a16="http://schemas.microsoft.com/office/drawing/2014/main" id="{5CB205C3-B60E-B6F1-D2D3-7DBC7DFF67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94199"/>
            <a:ext cx="7263360" cy="5097600"/>
          </a:xfrm>
          <a:prstGeom prst="rect">
            <a:avLst/>
          </a:prstGeom>
        </p:spPr>
      </p:pic>
      <p:pic>
        <p:nvPicPr>
          <p:cNvPr id="3" name="" descr="fair">
            <a:extLst>
              <a:ext uri="{FF2B5EF4-FFF2-40B4-BE49-F238E27FC236}">
                <a16:creationId xmlns:a16="http://schemas.microsoft.com/office/drawing/2014/main" id="{4417C831-439E-9DC6-2D0C-E86E136FE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760" y="1283400"/>
            <a:ext cx="4592160" cy="41205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mbinedHead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Default</vt:lpstr>
      <vt:lpstr>CombinedHeader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Guillaume Duclaud-Williams</cp:lastModifiedBy>
  <cp:revision>1</cp:revision>
  <dcterms:created xsi:type="dcterms:W3CDTF">2023-02-23T14:45:56Z</dcterms:created>
  <dcterms:modified xsi:type="dcterms:W3CDTF">2023-02-23T14:46:06Z</dcterms:modified>
</cp:coreProperties>
</file>