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F0664-5D20-F856-4DC3-84A618A606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E20CB3-59D0-7F31-0B19-CE8ECA3DF2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4604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E8D4C-3E1E-E464-0B1F-9F72CBDE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F49D41-6D93-A8AE-9462-1132E49A4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589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ACE96F-8BA6-7722-1903-FE258DDD2A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CC7CC6-EF37-3131-E136-BD77CB63E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05374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55796-08E6-0DF2-6B0C-93198003EC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F7ED7-0E21-C334-B21B-96ED38E9F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35189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07492-ED0E-C9CB-4343-41BC78A23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82051-4845-4ABC-1E65-33D3A57B1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1332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5D5E8-7218-9395-8039-2BF25BC8A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81D21-2DD7-C3EE-67A9-EDD753090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8389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A5A45-C51F-E90B-7979-DAD10DE6B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C3122-5845-1F8F-9858-54F580AD01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952EA-1E05-9E61-5D45-1B9A341701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6349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608DD-CA25-9FEF-3298-900CEA03C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01A459-EE17-1204-B110-376A5AC2B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FA5223-A117-7955-6842-E7BD77882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ADF326-190F-D58A-AC27-375F52AA47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520FFE-55E8-71D9-FE53-FEC162B9F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4577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0AE2B-1D9F-32AF-94ED-7B19BB7F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9756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24085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B7B9A-BB08-C02D-72B0-337DBDE9E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BC314-4043-C190-3E03-C14DD1243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87DC72-C3B2-A281-A438-3E25E3FE9C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9585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008FE-04CB-3CB1-3AB2-9CEC01BEC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6BDF1-44DD-B9E2-88E5-4521E6AA6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9581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EBECA-F223-76EE-8413-82A28E528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554A68-8FA4-A4A9-40EA-DC61F9988D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CEE15-1C9D-13F6-72C6-12CB11515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020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D1CF-18A3-F3E0-FF6F-801F9A17E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C2F4F0-0E41-5E90-BFAC-263EA97CD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3662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920375-DA67-FA28-49E6-1D6C84DF7D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87BC05-28B3-363E-08BF-31FF6CA0C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358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B2919-E73E-573B-86BA-F9B365893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60BC02-E0D4-AD21-D39B-DB8957F29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5566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D41AA-FD3D-4AAE-0C1C-DFFDC21B1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F07E1-8BFD-FB8B-6164-BC4280530C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99F640-82BD-A67A-3112-037931F95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09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D9FAC-F296-9D9B-A5D2-1D6AE4FDB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DE039-9CC3-2C58-35D0-C164CEF13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B212DF-DF65-4794-FB5E-8E4E3A473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F84480-3128-294A-DE89-B0DC57B69D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251AC2-8266-BFB5-EBEB-DCC0D9708A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655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B2E05-EA24-3103-91FF-79BE44ECE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505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2823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52DD7-F321-448E-304D-8E73B2A58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3AF14-A219-A7AF-69CC-38C6CFD07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898B08-7ED9-6EC7-8DB9-40C8231D8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810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0CE78-2660-6777-621A-903D581B1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C33A13-F860-C78F-E9DC-7D7CDACFF4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987A10-EC60-568B-979A-5FE40634B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91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7FA4BCC0-8800-F6B6-C8D8-628F7710A3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12560" y="5778000"/>
            <a:ext cx="598680" cy="720000"/>
          </a:xfrm>
          <a:prstGeom prst="rect">
            <a:avLst/>
          </a:prstGeom>
        </p:spPr>
      </p:pic>
      <p:pic>
        <p:nvPicPr>
          <p:cNvPr id="3" name="" descr="Page {{#}} of {{##}}">
            <a:extLst>
              <a:ext uri="{FF2B5EF4-FFF2-40B4-BE49-F238E27FC236}">
                <a16:creationId xmlns:a16="http://schemas.microsoft.com/office/drawing/2014/main" id="{D2EE1953-AFB9-580A-3735-E52C22C71C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65520" y="648000"/>
            <a:ext cx="1536480" cy="432000"/>
          </a:xfrm>
          <a:prstGeom prst="rect">
            <a:avLst/>
          </a:prstGeom>
        </p:spPr>
      </p:pic>
      <p:pic>
        <p:nvPicPr>
          <p:cNvPr id="4" name="" descr="   All about Fairtrade">
            <a:extLst>
              <a:ext uri="{FF2B5EF4-FFF2-40B4-BE49-F238E27FC236}">
                <a16:creationId xmlns:a16="http://schemas.microsoft.com/office/drawing/2014/main" id="{ABD7A26B-327B-2353-72CB-648085425C9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10800" y="-10800"/>
            <a:ext cx="12213720" cy="7437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irtrade  All About Fairtrade">
            <a:extLst>
              <a:ext uri="{FF2B5EF4-FFF2-40B4-BE49-F238E27FC236}">
                <a16:creationId xmlns:a16="http://schemas.microsoft.com/office/drawing/2014/main" id="{A9027669-CC80-79CC-FD5F-F6EA07A9A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00" y="421200"/>
            <a:ext cx="12213720" cy="6447600"/>
          </a:xfrm>
          <a:prstGeom prst="rect">
            <a:avLst/>
          </a:prstGeom>
        </p:spPr>
      </p:pic>
      <p:pic>
        <p:nvPicPr>
          <p:cNvPr id="3" name="">
            <a:extLst>
              <a:ext uri="{FF2B5EF4-FFF2-40B4-BE49-F238E27FC236}">
                <a16:creationId xmlns:a16="http://schemas.microsoft.com/office/drawing/2014/main" id="{FBE5CCB3-AEB8-43E5-523A-2F8F0FEB8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00" y="-10800"/>
            <a:ext cx="12213720" cy="453600"/>
          </a:xfrm>
          <a:prstGeom prst="rect">
            <a:avLst/>
          </a:prstGeom>
        </p:spPr>
      </p:pic>
      <p:pic>
        <p:nvPicPr>
          <p:cNvPr id="4" name="" descr="Made in InPrint 3 with Widgit Symbols: widgit.com">
            <a:extLst>
              <a:ext uri="{FF2B5EF4-FFF2-40B4-BE49-F238E27FC236}">
                <a16:creationId xmlns:a16="http://schemas.microsoft.com/office/drawing/2014/main" id="{041A6657-5B03-2181-21E8-F79548D6C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5440" y="6498000"/>
            <a:ext cx="4880520" cy="211680"/>
          </a:xfrm>
          <a:prstGeom prst="rect">
            <a:avLst/>
          </a:prstGeom>
        </p:spPr>
      </p:pic>
      <p:pic>
        <p:nvPicPr>
          <p:cNvPr id="5" name="" descr="For more information please see last slide">
            <a:extLst>
              <a:ext uri="{FF2B5EF4-FFF2-40B4-BE49-F238E27FC236}">
                <a16:creationId xmlns:a16="http://schemas.microsoft.com/office/drawing/2014/main" id="{3CBA1DFC-C473-8AAB-4534-35571993B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4439" y="6498000"/>
            <a:ext cx="2490119" cy="208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The Fairtrade Foundation looks after Fairtrade in the UK.&#10;The Fairtrade Foundation was established in 1992. &#10;The Fairtrade Foundation certifies that a product has met Fairtrade standards.&#10;This means that a farmer has received a fair wage for their crops. ">
            <a:extLst>
              <a:ext uri="{FF2B5EF4-FFF2-40B4-BE49-F238E27FC236}">
                <a16:creationId xmlns:a16="http://schemas.microsoft.com/office/drawing/2014/main" id="{560107FE-C8E0-83B3-C92F-CC71A4707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8447400" cy="5097600"/>
          </a:xfrm>
          <a:prstGeom prst="rect">
            <a:avLst/>
          </a:prstGeom>
        </p:spPr>
      </p:pic>
      <p:pic>
        <p:nvPicPr>
          <p:cNvPr id="3" name="" descr="Fairtrade">
            <a:extLst>
              <a:ext uri="{FF2B5EF4-FFF2-40B4-BE49-F238E27FC236}">
                <a16:creationId xmlns:a16="http://schemas.microsoft.com/office/drawing/2014/main" id="{2F849F4D-F16A-83A8-5BF5-65F9A920E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120" y="1283400"/>
            <a:ext cx="342180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The Fairtrade Mark is a label used  to identify Fairtrade products.&#10;The Fairtrade Mark shows that a farmer has been paid fairly.&#10;There are many Fairtrade products available to buy.&#10;Fairtrade products include bananas, flowers and clothes.">
            <a:extLst>
              <a:ext uri="{FF2B5EF4-FFF2-40B4-BE49-F238E27FC236}">
                <a16:creationId xmlns:a16="http://schemas.microsoft.com/office/drawing/2014/main" id="{8ED0EE20-CE06-667C-573C-596873CFC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irtrade products">
            <a:extLst>
              <a:ext uri="{FF2B5EF4-FFF2-40B4-BE49-F238E27FC236}">
                <a16:creationId xmlns:a16="http://schemas.microsoft.com/office/drawing/2014/main" id="{FA3E6946-32A9-011D-328D-42ED3151B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Buying Fairtrade products is good for farmers. &#10;It means that more companies support Fairtrade. &#10;Companies like to keep their customers happy. &#10;Buying Fairtrade products helps contribute to a fairer world.">
            <a:extLst>
              <a:ext uri="{FF2B5EF4-FFF2-40B4-BE49-F238E27FC236}">
                <a16:creationId xmlns:a16="http://schemas.microsoft.com/office/drawing/2014/main" id="{A2E860A1-F8BA-78C2-07E0-73E8FD90C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irer world">
            <a:extLst>
              <a:ext uri="{FF2B5EF4-FFF2-40B4-BE49-F238E27FC236}">
                <a16:creationId xmlns:a16="http://schemas.microsoft.com/office/drawing/2014/main" id="{663C902D-988D-D166-0935-41C8D12E6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irtrade Fairtrade Foundation Fairtrade products fair world Fairtrade Mark fair wages">
            <a:extLst>
              <a:ext uri="{FF2B5EF4-FFF2-40B4-BE49-F238E27FC236}">
                <a16:creationId xmlns:a16="http://schemas.microsoft.com/office/drawing/2014/main" id="{974F42AA-CA28-E857-BC9A-B3665E0B1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40" y="956879"/>
            <a:ext cx="10641240" cy="56091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basic needs farmer crops products producer consumer">
            <a:extLst>
              <a:ext uri="{FF2B5EF4-FFF2-40B4-BE49-F238E27FC236}">
                <a16:creationId xmlns:a16="http://schemas.microsoft.com/office/drawing/2014/main" id="{1B7BBBE6-56EA-5332-D478-20E060F5B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40" y="956879"/>
            <a:ext cx="10641240" cy="56091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choices company supply chain cocoa trade chocolate">
            <a:extLst>
              <a:ext uri="{FF2B5EF4-FFF2-40B4-BE49-F238E27FC236}">
                <a16:creationId xmlns:a16="http://schemas.microsoft.com/office/drawing/2014/main" id="{42771DB8-9F04-65FB-1EB7-D06B1AD1B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40" y="956879"/>
            <a:ext cx="10641240" cy="56091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All About Fairtrade&#10;Text Presentation&#10;&#10;Published by Widgit Software Ltd&#10;© Widgit Software Ltd {{yyyy}}&#10;&#10;Widgit Symbols © Widgit Software Ltd 2002 - {{yyyy}}&#10;&#10;Tel:  01926 333680&#10;Email:  info@widgit.com&#10;Web:  www.widgit.com&#10;&#10;This resource was created in partnership with The Fairtrade Foundation &#10;www.fairtrade.org.uk &#10;&#10;All of the materials are copyright. Files and documents printed from those files may be used within the purchasing organisation.  They may not be passed to other centres. ">
            <a:extLst>
              <a:ext uri="{FF2B5EF4-FFF2-40B4-BE49-F238E27FC236}">
                <a16:creationId xmlns:a16="http://schemas.microsoft.com/office/drawing/2014/main" id="{D8AE1503-A32E-0D1A-957A-CAC9C14A9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79" y="860760"/>
            <a:ext cx="6354360" cy="6008040"/>
          </a:xfrm>
          <a:prstGeom prst="rect">
            <a:avLst/>
          </a:prstGeom>
        </p:spPr>
      </p:pic>
      <p:pic>
        <p:nvPicPr>
          <p:cNvPr id="3" name="">
            <a:extLst>
              <a:ext uri="{FF2B5EF4-FFF2-40B4-BE49-F238E27FC236}">
                <a16:creationId xmlns:a16="http://schemas.microsoft.com/office/drawing/2014/main" id="{C94BD3E5-D518-7976-672C-66A2CD82F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6480" y="3290040"/>
            <a:ext cx="1115640" cy="1344239"/>
          </a:xfrm>
          <a:prstGeom prst="rect">
            <a:avLst/>
          </a:prstGeom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8B9F9A33-9BC8-A231-C944-A6407C088B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2120" y="4905000"/>
            <a:ext cx="1800000" cy="1218239"/>
          </a:xfrm>
          <a:prstGeom prst="rect">
            <a:avLst/>
          </a:prstGeom>
        </p:spPr>
      </p:pic>
      <p:pic>
        <p:nvPicPr>
          <p:cNvPr id="5" name="" descr="www.widgit.com">
            <a:extLst>
              <a:ext uri="{FF2B5EF4-FFF2-40B4-BE49-F238E27FC236}">
                <a16:creationId xmlns:a16="http://schemas.microsoft.com/office/drawing/2014/main" id="{242AE0B9-EAC6-9528-2AEE-F6D14EE95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2120" y="5851080"/>
            <a:ext cx="1798560" cy="270360"/>
          </a:xfrm>
          <a:prstGeom prst="rect">
            <a:avLst/>
          </a:prstGeom>
        </p:spPr>
      </p:pic>
      <p:pic>
        <p:nvPicPr>
          <p:cNvPr id="6" name="">
            <a:extLst>
              <a:ext uri="{FF2B5EF4-FFF2-40B4-BE49-F238E27FC236}">
                <a16:creationId xmlns:a16="http://schemas.microsoft.com/office/drawing/2014/main" id="{A526EB31-4D56-E2AD-01EC-BD9BE80E29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800" y="-10800"/>
            <a:ext cx="12213720" cy="561600"/>
          </a:xfrm>
          <a:prstGeom prst="rect">
            <a:avLst/>
          </a:prstGeom>
        </p:spPr>
      </p:pic>
      <p:pic>
        <p:nvPicPr>
          <p:cNvPr id="7" name="" descr="Presentation Export is available to subscribers on Standard, Pro and Site plans, with InPrint version 3.7. For more information visit: www.widgit.com/presentation">
            <a:extLst>
              <a:ext uri="{FF2B5EF4-FFF2-40B4-BE49-F238E27FC236}">
                <a16:creationId xmlns:a16="http://schemas.microsoft.com/office/drawing/2014/main" id="{1F06F10B-1FD7-818B-6691-64ACEA9499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0320" y="1042920"/>
            <a:ext cx="3961440" cy="787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In the UK we have many shops and supermarkets. &#10;It is very easy to buy a wide variety of foods. &#10;Have you ever wondered where your food comes from?&#10;Food has often travelled many miles to reach us.">
            <a:extLst>
              <a:ext uri="{FF2B5EF4-FFF2-40B4-BE49-F238E27FC236}">
                <a16:creationId xmlns:a16="http://schemas.microsoft.com/office/drawing/2014/main" id="{99A64971-6FAD-C1E8-AC68-39C78416B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wondered">
            <a:extLst>
              <a:ext uri="{FF2B5EF4-FFF2-40B4-BE49-F238E27FC236}">
                <a16:creationId xmlns:a16="http://schemas.microsoft.com/office/drawing/2014/main" id="{9B7B1813-1E37-40C6-B6EA-813E75F37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We make choices about the food we buy. &#10;These choices depend on taste, quality and price. &#10;These choices affect the people who grow our food.&#10;Fairtrade encourages us to think about these choices. ">
            <a:extLst>
              <a:ext uri="{FF2B5EF4-FFF2-40B4-BE49-F238E27FC236}">
                <a16:creationId xmlns:a16="http://schemas.microsoft.com/office/drawing/2014/main" id="{118F491C-6229-0B76-5A4F-9DAD4234C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these choices">
            <a:extLst>
              <a:ext uri="{FF2B5EF4-FFF2-40B4-BE49-F238E27FC236}">
                <a16:creationId xmlns:a16="http://schemas.microsoft.com/office/drawing/2014/main" id="{9DAD914F-DBA7-7E65-68A9-E5F8B2F7E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rmers around the world work hard to grow crops.&#10;The crops they grow provide the food we eat. &#10;The crops they grow include cocoa and sugar cane. &#10;Farmers that grow crops are called producers. ">
            <a:extLst>
              <a:ext uri="{FF2B5EF4-FFF2-40B4-BE49-F238E27FC236}">
                <a16:creationId xmlns:a16="http://schemas.microsoft.com/office/drawing/2014/main" id="{89ECA948-5B2F-98FA-614D-FB6335841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rmers">
            <a:extLst>
              <a:ext uri="{FF2B5EF4-FFF2-40B4-BE49-F238E27FC236}">
                <a16:creationId xmlns:a16="http://schemas.microsoft.com/office/drawing/2014/main" id="{58D1F5EF-0F94-A94D-610C-325C053AE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Large companies buy crops from farmers.&#10;The crops can be used to make products. &#10;The crop cocoa is used to make chocolate. &#10;People that buy products are called consumers.   ">
            <a:extLst>
              <a:ext uri="{FF2B5EF4-FFF2-40B4-BE49-F238E27FC236}">
                <a16:creationId xmlns:a16="http://schemas.microsoft.com/office/drawing/2014/main" id="{2632136F-62F6-BD49-FB2D-F3EA95960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cocoa is used to make chocolate">
            <a:extLst>
              <a:ext uri="{FF2B5EF4-FFF2-40B4-BE49-F238E27FC236}">
                <a16:creationId xmlns:a16="http://schemas.microsoft.com/office/drawing/2014/main" id="{625089E1-B1C0-78BF-699B-A5CB57C29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A supply chain represents the journey of a product. &#10;The supply chain begins with the farmers. &#10;The supply chain ends with the consumer.&#10;A supply chain can be long or short.">
            <a:extLst>
              <a:ext uri="{FF2B5EF4-FFF2-40B4-BE49-F238E27FC236}">
                <a16:creationId xmlns:a16="http://schemas.microsoft.com/office/drawing/2014/main" id="{2FD376BC-4722-415D-C956-4BA574AB6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supply chain">
            <a:extLst>
              <a:ext uri="{FF2B5EF4-FFF2-40B4-BE49-F238E27FC236}">
                <a16:creationId xmlns:a16="http://schemas.microsoft.com/office/drawing/2014/main" id="{61EF4A74-C273-AA33-071B-3AFD93F0A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Buying and selling products is called trade. &#10;Companies buy crops from the farmers. &#10;Crops can be made into products. &#10;Companies often pay the farmers very little money.">
            <a:extLst>
              <a:ext uri="{FF2B5EF4-FFF2-40B4-BE49-F238E27FC236}">
                <a16:creationId xmlns:a16="http://schemas.microsoft.com/office/drawing/2014/main" id="{3805D7B9-04B3-01CE-9A27-65722B3D6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trade">
            <a:extLst>
              <a:ext uri="{FF2B5EF4-FFF2-40B4-BE49-F238E27FC236}">
                <a16:creationId xmlns:a16="http://schemas.microsoft.com/office/drawing/2014/main" id="{CA5919E9-7AC5-6899-313B-F109E4F7E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If farmers receive low wages, life can be hard. &#10;They do not have enough money to pay for basic needs.&#10;Basic needs include a safe home and clean water. &#10;Basic needs also include access to education.">
            <a:extLst>
              <a:ext uri="{FF2B5EF4-FFF2-40B4-BE49-F238E27FC236}">
                <a16:creationId xmlns:a16="http://schemas.microsoft.com/office/drawing/2014/main" id="{63B157C7-C1D0-668C-0BE3-4F36EDEA5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basic needs">
            <a:extLst>
              <a:ext uri="{FF2B5EF4-FFF2-40B4-BE49-F238E27FC236}">
                <a16:creationId xmlns:a16="http://schemas.microsoft.com/office/drawing/2014/main" id="{AAE2CF1D-4982-5B0A-A4A3-C6067BF56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irtrade aims to ensure a fairer trade for farmers. &#10;Fairtrade ensures farmers are paid fairly for their crops.&#10;Farmers receive a fair wage. &#10;Farmers can afford better living and working conditions.">
            <a:extLst>
              <a:ext uri="{FF2B5EF4-FFF2-40B4-BE49-F238E27FC236}">
                <a16:creationId xmlns:a16="http://schemas.microsoft.com/office/drawing/2014/main" id="{6F51045C-3A23-FC1B-C0F6-F5EC5005C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ir">
            <a:extLst>
              <a:ext uri="{FF2B5EF4-FFF2-40B4-BE49-F238E27FC236}">
                <a16:creationId xmlns:a16="http://schemas.microsoft.com/office/drawing/2014/main" id="{E1B75F3A-B9B7-5828-D364-371CE7CBF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mbined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Default</vt:lpstr>
      <vt:lpstr>CombinedHeader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Guillaume Duclaud-Williams</cp:lastModifiedBy>
  <cp:revision>1</cp:revision>
  <dcterms:created xsi:type="dcterms:W3CDTF">2023-02-23T14:50:45Z</dcterms:created>
  <dcterms:modified xsi:type="dcterms:W3CDTF">2023-02-23T14:51:26Z</dcterms:modified>
</cp:coreProperties>
</file>